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6"/>
    <p:sldMasterId id="214748367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Patrick Hand"/>
      <p:regular r:id="rId28"/>
    </p:embeddedFont>
    <p:embeddedFont>
      <p:font typeface="Abril Fatface"/>
      <p:regular r:id="rId29"/>
    </p:embeddedFont>
    <p:embeddedFont>
      <p:font typeface="Fjalla One"/>
      <p:regular r:id="rId30"/>
    </p:embeddedFont>
    <p:embeddedFont>
      <p:font typeface="Kulim Park"/>
      <p:regular r:id="rId31"/>
      <p:bold r:id="rId32"/>
      <p:italic r:id="rId33"/>
      <p:boldItalic r:id="rId34"/>
    </p:embeddedFont>
    <p:embeddedFont>
      <p:font typeface="Fira Sans SemiBold"/>
      <p:regular r:id="rId35"/>
      <p:bold r:id="rId36"/>
      <p:italic r:id="rId37"/>
      <p:boldItalic r:id="rId38"/>
    </p:embeddedFont>
    <p:embeddedFont>
      <p:font typeface="Fira Sans"/>
      <p:regular r:id="rId39"/>
      <p:bold r:id="rId40"/>
      <p:italic r:id="rId41"/>
      <p:boldItalic r:id="rId42"/>
    </p:embeddedFont>
    <p:embeddedFont>
      <p:font typeface="Francois One"/>
      <p:regular r:id="rId43"/>
    </p:embeddedFont>
    <p:embeddedFont>
      <p:font typeface="Archivo Narrow"/>
      <p:regular r:id="rId44"/>
      <p:bold r:id="rId45"/>
      <p:italic r:id="rId46"/>
      <p:boldItalic r:id="rId47"/>
    </p:embeddedFont>
    <p:embeddedFont>
      <p:font typeface="Roboto"/>
      <p:regular r:id="rId48"/>
      <p:bold r:id="rId49"/>
      <p:italic r:id="rId50"/>
      <p:boldItalic r:id="rId51"/>
    </p:embeddedFont>
    <p:embeddedFont>
      <p:font typeface="Poppins"/>
      <p:regular r:id="rId52"/>
      <p:bold r:id="rId53"/>
      <p:italic r:id="rId54"/>
      <p:boldItalic r:id="rId55"/>
    </p:embeddedFont>
    <p:embeddedFont>
      <p:font typeface="Paytone One"/>
      <p:regular r:id="rId56"/>
    </p:embeddedFont>
    <p:embeddedFont>
      <p:font typeface="Arial Black"/>
      <p:regular r:id="rId57"/>
    </p:embeddedFont>
    <p:embeddedFont>
      <p:font typeface="Comfortaa"/>
      <p:regular r:id="rId58"/>
      <p:bold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5" name="Cindy Bill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A7198D-E2CC-4AF1-A305-5C79AB01E596}">
  <a:tblStyle styleId="{7DA7198D-E2CC-4AF1-A305-5C79AB01E5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-bold.fntdata"/><Relationship Id="rId42" Type="http://schemas.openxmlformats.org/officeDocument/2006/relationships/font" Target="fonts/FiraSans-boldItalic.fntdata"/><Relationship Id="rId41" Type="http://schemas.openxmlformats.org/officeDocument/2006/relationships/font" Target="fonts/FiraSans-italic.fntdata"/><Relationship Id="rId44" Type="http://schemas.openxmlformats.org/officeDocument/2006/relationships/font" Target="fonts/ArchivoNarrow-regular.fntdata"/><Relationship Id="rId43" Type="http://schemas.openxmlformats.org/officeDocument/2006/relationships/font" Target="fonts/FrancoisOne-regular.fntdata"/><Relationship Id="rId46" Type="http://schemas.openxmlformats.org/officeDocument/2006/relationships/font" Target="fonts/ArchivoNarrow-italic.fntdata"/><Relationship Id="rId45" Type="http://schemas.openxmlformats.org/officeDocument/2006/relationships/font" Target="fonts/ArchivoNarrow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Roboto-regular.fntdata"/><Relationship Id="rId47" Type="http://schemas.openxmlformats.org/officeDocument/2006/relationships/font" Target="fonts/ArchivoNarrow-boldItalic.fntdata"/><Relationship Id="rId49" Type="http://schemas.openxmlformats.org/officeDocument/2006/relationships/font" Target="fonts/Roboto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font" Target="fonts/KulimPark-regular.fntdata"/><Relationship Id="rId30" Type="http://schemas.openxmlformats.org/officeDocument/2006/relationships/font" Target="fonts/FjallaOne-regular.fntdata"/><Relationship Id="rId33" Type="http://schemas.openxmlformats.org/officeDocument/2006/relationships/font" Target="fonts/KulimPark-italic.fntdata"/><Relationship Id="rId32" Type="http://schemas.openxmlformats.org/officeDocument/2006/relationships/font" Target="fonts/KulimPark-bold.fntdata"/><Relationship Id="rId35" Type="http://schemas.openxmlformats.org/officeDocument/2006/relationships/font" Target="fonts/FiraSansSemiBold-regular.fntdata"/><Relationship Id="rId34" Type="http://schemas.openxmlformats.org/officeDocument/2006/relationships/font" Target="fonts/KulimPark-boldItalic.fntdata"/><Relationship Id="rId37" Type="http://schemas.openxmlformats.org/officeDocument/2006/relationships/font" Target="fonts/FiraSansSemiBold-italic.fntdata"/><Relationship Id="rId36" Type="http://schemas.openxmlformats.org/officeDocument/2006/relationships/font" Target="fonts/FiraSansSemiBold-bold.fntdata"/><Relationship Id="rId39" Type="http://schemas.openxmlformats.org/officeDocument/2006/relationships/font" Target="fonts/FiraSans-regular.fntdata"/><Relationship Id="rId38" Type="http://schemas.openxmlformats.org/officeDocument/2006/relationships/font" Target="fonts/FiraSansSemiBold-boldItalic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Raleway-regular.fntdata"/><Relationship Id="rId23" Type="http://schemas.openxmlformats.org/officeDocument/2006/relationships/slide" Target="slides/slide15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PatrickHand-regular.fntdata"/><Relationship Id="rId27" Type="http://schemas.openxmlformats.org/officeDocument/2006/relationships/font" Target="fonts/Raleway-boldItalic.fntdata"/><Relationship Id="rId29" Type="http://schemas.openxmlformats.org/officeDocument/2006/relationships/font" Target="fonts/AbrilFatface-regular.fntdata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Poppins-bold.fntdata"/><Relationship Id="rId52" Type="http://schemas.openxmlformats.org/officeDocument/2006/relationships/font" Target="fonts/Poppins-regular.fntdata"/><Relationship Id="rId11" Type="http://schemas.openxmlformats.org/officeDocument/2006/relationships/slide" Target="slides/slide3.xml"/><Relationship Id="rId55" Type="http://schemas.openxmlformats.org/officeDocument/2006/relationships/font" Target="fonts/Poppins-boldItalic.fntdata"/><Relationship Id="rId10" Type="http://schemas.openxmlformats.org/officeDocument/2006/relationships/slide" Target="slides/slide2.xml"/><Relationship Id="rId54" Type="http://schemas.openxmlformats.org/officeDocument/2006/relationships/font" Target="fonts/Poppins-italic.fntdata"/><Relationship Id="rId13" Type="http://schemas.openxmlformats.org/officeDocument/2006/relationships/slide" Target="slides/slide5.xml"/><Relationship Id="rId57" Type="http://schemas.openxmlformats.org/officeDocument/2006/relationships/font" Target="fonts/ArialBlack-regular.fntdata"/><Relationship Id="rId12" Type="http://schemas.openxmlformats.org/officeDocument/2006/relationships/slide" Target="slides/slide4.xml"/><Relationship Id="rId56" Type="http://schemas.openxmlformats.org/officeDocument/2006/relationships/font" Target="fonts/PaytoneOne-regular.fntdata"/><Relationship Id="rId15" Type="http://schemas.openxmlformats.org/officeDocument/2006/relationships/slide" Target="slides/slide7.xml"/><Relationship Id="rId59" Type="http://schemas.openxmlformats.org/officeDocument/2006/relationships/font" Target="fonts/Comfortaa-bold.fntdata"/><Relationship Id="rId14" Type="http://schemas.openxmlformats.org/officeDocument/2006/relationships/slide" Target="slides/slide6.xml"/><Relationship Id="rId58" Type="http://schemas.openxmlformats.org/officeDocument/2006/relationships/font" Target="fonts/Comfortaa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1-09T00:10:17.049">
    <p:pos x="6000" y="0"/>
    <p:text>We should add Tarleton Today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11-09T00:09:25.985">
    <p:pos x="6000" y="0"/>
    <p:text>UT OnRamps and Tarleton Today are Dual Enrollment - no test scores required.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11-09T00:17:34.117">
    <p:pos x="6000" y="0"/>
    <p:text>We should add that students who qualify for F/R lunches can take courses at no cost.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11-09T00:22:09.428">
    <p:pos x="6000" y="0"/>
    <p:text>Please mention that Freshman are able to take ASU DC courses. We want to encourage them to take a course like ARTS 1301
COMM 1315. Our sample schedule from AA night gave that example to families.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3-11-09T00:24:52.092">
    <p:pos x="6000" y="0"/>
    <p:text>No cost to students who have been on F/R lunches the last 4 years and $99 if they are newly qualified for F/R lunch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a609b1d25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a609b1d25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and Introductions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a609b1d25f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a609b1d25f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9a4470f8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a9a4470f8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Geist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853dbe82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9853dbe82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a609b1d25f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a609b1d25f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Geist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4141762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4141762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Ashlie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a609b1d25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a609b1d25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Geist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9a4470f8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9a4470f8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082fe0b8f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6082fe0b8f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9a4470f8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9a4470f8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Geist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9a4470f8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9a4470f8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Geist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a609b1d2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a609b1d2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Harney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a609b1d25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a609b1d25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Harney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934c2c5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9934c2c5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Jill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0bc66f3e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0bc66f3e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Cindy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noFill/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4745725" y="0"/>
            <a:ext cx="4406366" cy="5143500"/>
          </a:xfrm>
          <a:custGeom>
            <a:rect b="b" l="l" r="r" t="t"/>
            <a:pathLst>
              <a:path extrusionOk="0" h="6858000" w="6228079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rgbClr val="DBD4EB"/>
              </a:gs>
              <a:gs pos="100000">
                <a:srgbClr val="A07BC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907910" y="0"/>
            <a:ext cx="4243868" cy="5143500"/>
          </a:xfrm>
          <a:custGeom>
            <a:rect b="b" l="l" r="r" t="t"/>
            <a:pathLst>
              <a:path extrusionOk="0" h="6858000" w="599840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0" rotWithShape="0" algn="bl" dir="10800000" dist="19050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451122" y="0"/>
            <a:ext cx="2697686" cy="3605879"/>
          </a:xfrm>
          <a:custGeom>
            <a:rect b="b" l="l" r="r" t="t"/>
            <a:pathLst>
              <a:path extrusionOk="0" h="4807839" w="3812984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/>
          <p:nvPr>
            <p:ph type="ctrTitle"/>
          </p:nvPr>
        </p:nvSpPr>
        <p:spPr>
          <a:xfrm>
            <a:off x="779100" y="1991825"/>
            <a:ext cx="5577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Raleway"/>
              <a:buNone/>
              <a:defRPr sz="60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/>
        </p:nvSpPr>
        <p:spPr>
          <a:xfrm>
            <a:off x="-60250" y="4875200"/>
            <a:ext cx="489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Teaching &amp; Learning Department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7875" y="3456475"/>
            <a:ext cx="2942956" cy="168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noFill/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4745725" y="0"/>
            <a:ext cx="4406366" cy="5143500"/>
          </a:xfrm>
          <a:custGeom>
            <a:rect b="b" l="l" r="r" t="t"/>
            <a:pathLst>
              <a:path extrusionOk="0" h="6858000" w="6228079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rgbClr val="DBD4EB"/>
              </a:gs>
              <a:gs pos="100000">
                <a:srgbClr val="A07BC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0" rotWithShape="0" algn="bl" dir="10800000" dist="19050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907910" y="0"/>
            <a:ext cx="4243868" cy="5143500"/>
          </a:xfrm>
          <a:custGeom>
            <a:rect b="b" l="l" r="r" t="t"/>
            <a:pathLst>
              <a:path extrusionOk="0" h="6858000" w="599840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51122" y="0"/>
            <a:ext cx="2697686" cy="3605879"/>
          </a:xfrm>
          <a:custGeom>
            <a:rect b="b" l="l" r="r" t="t"/>
            <a:pathLst>
              <a:path extrusionOk="0" h="4807839" w="3812984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571500" rotWithShape="0" algn="bl" dir="10800000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/>
          <p:nvPr>
            <p:ph type="ctrTitle"/>
          </p:nvPr>
        </p:nvSpPr>
        <p:spPr>
          <a:xfrm>
            <a:off x="779100" y="1984688"/>
            <a:ext cx="5040600" cy="6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0" name="Google Shape;80;p15"/>
          <p:cNvSpPr txBox="1"/>
          <p:nvPr/>
        </p:nvSpPr>
        <p:spPr>
          <a:xfrm>
            <a:off x="0" y="4850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Teaching &amp; Learning Department</a:t>
            </a:r>
            <a:endParaRPr sz="12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13500" y="3420350"/>
            <a:ext cx="2930504" cy="167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DBD4EB"/>
            </a:gs>
            <a:gs pos="100000">
              <a:srgbClr val="A07BC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indent="-400050" lvl="1" marL="914400" rtl="0" algn="ctr">
              <a:spcBef>
                <a:spcPts val="800"/>
              </a:spcBef>
              <a:spcAft>
                <a:spcPts val="0"/>
              </a:spcAft>
              <a:buSzPts val="2700"/>
              <a:buChar char="○"/>
              <a:defRPr sz="2700"/>
            </a:lvl2pPr>
            <a:lvl3pPr indent="-400050" lvl="2" marL="1371600" rtl="0" algn="ctr">
              <a:spcBef>
                <a:spcPts val="800"/>
              </a:spcBef>
              <a:spcAft>
                <a:spcPts val="0"/>
              </a:spcAft>
              <a:buSzPts val="2700"/>
              <a:buChar char="■"/>
              <a:defRPr sz="2700"/>
            </a:lvl3pPr>
            <a:lvl4pPr indent="-400050" lvl="3" marL="1828800" rtl="0" algn="ctr">
              <a:spcBef>
                <a:spcPts val="800"/>
              </a:spcBef>
              <a:spcAft>
                <a:spcPts val="0"/>
              </a:spcAft>
              <a:buSzPts val="2700"/>
              <a:buChar char="●"/>
              <a:defRPr sz="2700"/>
            </a:lvl4pPr>
            <a:lvl5pPr indent="-400050" lvl="4" marL="2286000" rtl="0" algn="ctr">
              <a:spcBef>
                <a:spcPts val="800"/>
              </a:spcBef>
              <a:spcAft>
                <a:spcPts val="0"/>
              </a:spcAft>
              <a:buSzPts val="2700"/>
              <a:buChar char="○"/>
              <a:defRPr sz="2700"/>
            </a:lvl5pPr>
            <a:lvl6pPr indent="-400050" lvl="5" marL="2743200" rtl="0" algn="ctr">
              <a:spcBef>
                <a:spcPts val="800"/>
              </a:spcBef>
              <a:spcAft>
                <a:spcPts val="0"/>
              </a:spcAft>
              <a:buSzPts val="2700"/>
              <a:buChar char="■"/>
              <a:defRPr sz="2700"/>
            </a:lvl6pPr>
            <a:lvl7pPr indent="-400050" lvl="6" marL="3200400" rtl="0" algn="ctr">
              <a:spcBef>
                <a:spcPts val="800"/>
              </a:spcBef>
              <a:spcAft>
                <a:spcPts val="0"/>
              </a:spcAft>
              <a:buSzPts val="2700"/>
              <a:buChar char="●"/>
              <a:defRPr sz="2700"/>
            </a:lvl7pPr>
            <a:lvl8pPr indent="-400050" lvl="7" marL="3657600" rtl="0" algn="ctr">
              <a:spcBef>
                <a:spcPts val="800"/>
              </a:spcBef>
              <a:spcAft>
                <a:spcPts val="0"/>
              </a:spcAft>
              <a:buSzPts val="2700"/>
              <a:buChar char="○"/>
              <a:defRPr sz="2700"/>
            </a:lvl8pPr>
            <a:lvl9pPr indent="-400050" lvl="8" marL="4114800" rtl="0" algn="ctr">
              <a:spcBef>
                <a:spcPts val="800"/>
              </a:spcBef>
              <a:spcAft>
                <a:spcPts val="800"/>
              </a:spcAft>
              <a:buSzPts val="2700"/>
              <a:buChar char="■"/>
              <a:defRPr sz="2700"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/>
          <p:nvPr/>
        </p:nvSpPr>
        <p:spPr>
          <a:xfrm rot="10800000">
            <a:off x="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/>
          <p:nvPr/>
        </p:nvSpPr>
        <p:spPr>
          <a:xfrm rot="10800000">
            <a:off x="7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779100" y="46885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779100" y="1053525"/>
            <a:ext cx="6962100" cy="28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74650" lvl="1" marL="914400" rtl="0">
              <a:spcBef>
                <a:spcPts val="800"/>
              </a:spcBef>
              <a:spcAft>
                <a:spcPts val="0"/>
              </a:spcAft>
              <a:buSzPts val="2300"/>
              <a:buChar char="○"/>
              <a:defRPr/>
            </a:lvl2pPr>
            <a:lvl3pPr indent="-368300" lvl="2" marL="13716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indent="-361950" lvl="3" marL="1828800" rtl="0">
              <a:spcBef>
                <a:spcPts val="800"/>
              </a:spcBef>
              <a:spcAft>
                <a:spcPts val="0"/>
              </a:spcAft>
              <a:buSzPts val="2100"/>
              <a:buChar char="●"/>
              <a:defRPr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69700" y="4895200"/>
            <a:ext cx="31359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Teaching &amp; Learning Department</a:t>
            </a:r>
            <a:endParaRPr sz="12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512875" y="5017150"/>
            <a:ext cx="42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9225" y="0"/>
            <a:ext cx="1244774" cy="7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gradFill>
          <a:gsLst>
            <a:gs pos="0">
              <a:srgbClr val="DBD4EB"/>
            </a:gs>
            <a:gs pos="100000">
              <a:srgbClr val="A07BC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779100" y="46885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3200"/>
              <a:buNone/>
              <a:defRPr>
                <a:solidFill>
                  <a:srgbClr val="0C234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3200"/>
              <a:buNone/>
              <a:defRPr>
                <a:solidFill>
                  <a:srgbClr val="0C234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3200"/>
              <a:buNone/>
              <a:defRPr>
                <a:solidFill>
                  <a:srgbClr val="0C234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3200"/>
              <a:buNone/>
              <a:defRPr>
                <a:solidFill>
                  <a:srgbClr val="0C234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3200"/>
              <a:buNone/>
              <a:defRPr>
                <a:solidFill>
                  <a:srgbClr val="0C234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3200"/>
              <a:buNone/>
              <a:defRPr>
                <a:solidFill>
                  <a:srgbClr val="0C234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3200"/>
              <a:buNone/>
              <a:defRPr>
                <a:solidFill>
                  <a:srgbClr val="0C234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3200"/>
              <a:buNone/>
              <a:defRPr>
                <a:solidFill>
                  <a:srgbClr val="0C234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779100" y="1202950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4488303" y="1202950"/>
            <a:ext cx="3252900" cy="29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9225" y="0"/>
            <a:ext cx="1244774" cy="7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noFill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rgbClr val="DBD4EB"/>
              </a:gs>
              <a:gs pos="100000">
                <a:srgbClr val="A07BC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779100" y="46885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779125" y="1087200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3175738" y="1087200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5" name="Google Shape;115;p19"/>
          <p:cNvSpPr txBox="1"/>
          <p:nvPr>
            <p:ph idx="3" type="body"/>
          </p:nvPr>
        </p:nvSpPr>
        <p:spPr>
          <a:xfrm>
            <a:off x="5470600" y="1087200"/>
            <a:ext cx="2168700" cy="296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2998525" y="4876800"/>
            <a:ext cx="31359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Teaching &amp; Learning Department</a:t>
            </a:r>
            <a:endParaRPr sz="12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9225" y="0"/>
            <a:ext cx="1244774" cy="7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noFill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0"/>
          <p:cNvSpPr txBox="1"/>
          <p:nvPr>
            <p:ph type="title"/>
          </p:nvPr>
        </p:nvSpPr>
        <p:spPr>
          <a:xfrm>
            <a:off x="779100" y="468850"/>
            <a:ext cx="6962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2998525" y="4876800"/>
            <a:ext cx="31359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Teaching &amp; Learning Department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9225" y="0"/>
            <a:ext cx="1244774" cy="7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noFill/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779100" y="4406300"/>
            <a:ext cx="6477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-146599" l="0" r="0" t="146599"/>
          <a:stretch/>
        </p:blipFill>
        <p:spPr>
          <a:xfrm>
            <a:off x="5495326" y="2048298"/>
            <a:ext cx="1871274" cy="10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/>
          <p:nvPr/>
        </p:nvSpPr>
        <p:spPr>
          <a:xfrm>
            <a:off x="2998525" y="4876800"/>
            <a:ext cx="31359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Teaching &amp; Learning Department</a:t>
            </a:r>
            <a:endParaRPr sz="12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225" y="0"/>
            <a:ext cx="1244774" cy="7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rgbClr val="DBD4EB"/>
              </a:gs>
              <a:gs pos="100000">
                <a:srgbClr val="A07BC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rgbClr val="1077D2"/>
              </a:gs>
              <a:gs pos="0">
                <a:srgbClr val="0E4D89"/>
              </a:gs>
              <a:gs pos="100000">
                <a:srgbClr val="0C23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14313" rotWithShape="0" algn="bl">
              <a:schemeClr val="dk1">
                <a:alpha val="3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66000">
                <a:srgbClr val="819098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  <a:effectLst>
            <a:outerShdw blurRad="214313" rotWithShape="0" algn="bl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2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9225" y="0"/>
            <a:ext cx="1244774" cy="7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bg>
      <p:bgPr>
        <a:gradFill>
          <a:gsLst>
            <a:gs pos="0">
              <a:srgbClr val="DBD4EB"/>
            </a:gs>
            <a:gs pos="100000">
              <a:srgbClr val="A07BC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3"/>
          <p:cNvSpPr/>
          <p:nvPr/>
        </p:nvSpPr>
        <p:spPr>
          <a:xfrm rot="10800000">
            <a:off x="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3"/>
          <p:cNvSpPr/>
          <p:nvPr/>
        </p:nvSpPr>
        <p:spPr>
          <a:xfrm rot="10800000">
            <a:off x="7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3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1">
  <p:cSld name="BLANK_1_1">
    <p:bg>
      <p:bgPr>
        <a:gradFill>
          <a:gsLst>
            <a:gs pos="0">
              <a:srgbClr val="1077D2"/>
            </a:gs>
            <a:gs pos="0">
              <a:srgbClr val="0E4D89"/>
            </a:gs>
            <a:gs pos="100000">
              <a:srgbClr val="0C234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721700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7366595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7765453" y="0"/>
            <a:ext cx="1378552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4"/>
          <p:cNvSpPr/>
          <p:nvPr/>
        </p:nvSpPr>
        <p:spPr>
          <a:xfrm rot="10800000">
            <a:off x="6" y="0"/>
            <a:ext cx="1927002" cy="5143500"/>
          </a:xfrm>
          <a:custGeom>
            <a:rect b="b" l="l" r="r" t="t"/>
            <a:pathLst>
              <a:path extrusionOk="0" h="6858000" w="2569336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/>
          <p:nvPr/>
        </p:nvSpPr>
        <p:spPr>
          <a:xfrm rot="10800000">
            <a:off x="7" y="0"/>
            <a:ext cx="1777412" cy="5143500"/>
          </a:xfrm>
          <a:custGeom>
            <a:rect b="b" l="l" r="r" t="t"/>
            <a:pathLst>
              <a:path extrusionOk="0" h="6858000" w="2369883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4"/>
          <p:cNvSpPr/>
          <p:nvPr/>
        </p:nvSpPr>
        <p:spPr>
          <a:xfrm rot="10800000">
            <a:off x="9" y="3749421"/>
            <a:ext cx="1378553" cy="1394079"/>
          </a:xfrm>
          <a:custGeom>
            <a:rect b="b" l="l" r="r" t="t"/>
            <a:pathLst>
              <a:path extrusionOk="0" h="1858772" w="183807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1" name="Google Shape;16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1375976" y="6528"/>
            <a:ext cx="74256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b="1" i="0" sz="2700">
                <a:solidFill>
                  <a:srgbClr val="06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832484" y="1388174"/>
            <a:ext cx="7479000" cy="25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800"/>
              </a:spcBef>
              <a:spcAft>
                <a:spcPts val="0"/>
              </a:spcAft>
              <a:buSzPts val="2300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2200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2100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900"/>
              <a:buNone/>
              <a:defRPr/>
            </a:lvl6pPr>
            <a:lvl7pPr indent="-228600" lvl="6" marL="3200400" rtl="0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 algn="l">
              <a:spcBef>
                <a:spcPts val="800"/>
              </a:spcBef>
              <a:spcAft>
                <a:spcPts val="0"/>
              </a:spcAft>
              <a:buSzPts val="1700"/>
              <a:buNone/>
              <a:defRPr/>
            </a:lvl8pPr>
            <a:lvl9pPr indent="-228600" lvl="8" marL="4114800" rtl="0" algn="l">
              <a:spcBef>
                <a:spcPts val="800"/>
              </a:spcBef>
              <a:spcAft>
                <a:spcPts val="800"/>
              </a:spcAft>
              <a:buSzPts val="16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7" name="Google Shape;167;p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8301597" y="4903935"/>
            <a:ext cx="182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88900" rtl="0">
              <a:lnSpc>
                <a:spcPct val="110416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88900" rtl="0">
              <a:lnSpc>
                <a:spcPct val="110416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8900" rtl="0">
              <a:lnSpc>
                <a:spcPct val="110416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88900" rtl="0">
              <a:lnSpc>
                <a:spcPct val="110416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88900" rtl="0">
              <a:lnSpc>
                <a:spcPct val="110416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88900" rtl="0">
              <a:lnSpc>
                <a:spcPct val="110416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88900" rtl="0">
              <a:lnSpc>
                <a:spcPct val="110416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88900" rtl="0">
              <a:lnSpc>
                <a:spcPct val="110416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8900" rtl="0">
              <a:lnSpc>
                <a:spcPct val="110416"/>
              </a:lnSpc>
              <a:spcBef>
                <a:spcPts val="0"/>
              </a:spcBef>
              <a:buNone/>
              <a:defRPr b="0" i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889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1" name="Google Shape;17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2676901" y="336525"/>
            <a:ext cx="37902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i="0" sz="33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29"/>
          <p:cNvSpPr/>
          <p:nvPr>
            <p:ph idx="2" type="pic"/>
          </p:nvPr>
        </p:nvSpPr>
        <p:spPr>
          <a:xfrm>
            <a:off x="1792288" y="1199866"/>
            <a:ext cx="54864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224118" y="928994"/>
            <a:ext cx="8348400" cy="3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2775" u="none" cap="none" strike="noStrike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ide">
  <p:cSld name="TITLE_ONLY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0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179" name="Google Shape;179;p30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30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6" name="Google Shape;186;p31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7" name="Google Shape;187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8" name="Google Shape;188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DBD4EB"/>
            </a:gs>
            <a:gs pos="100000">
              <a:srgbClr val="A07BC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779100" y="468850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3200"/>
              <a:buNone/>
              <a:defRPr b="1" sz="3200">
                <a:solidFill>
                  <a:srgbClr val="0C234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726650" y="952900"/>
            <a:ext cx="69621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2340"/>
              </a:buClr>
              <a:buSzPts val="2400"/>
              <a:buChar char="●"/>
              <a:defRPr sz="2400">
                <a:solidFill>
                  <a:srgbClr val="0C2340"/>
                </a:solidFill>
              </a:defRPr>
            </a:lvl1pPr>
            <a:lvl2pPr indent="-3746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C2340"/>
              </a:buClr>
              <a:buSzPts val="2300"/>
              <a:buChar char="○"/>
              <a:defRPr sz="2300">
                <a:solidFill>
                  <a:srgbClr val="0C2340"/>
                </a:solidFill>
              </a:defRPr>
            </a:lvl2pPr>
            <a:lvl3pPr indent="-3683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C2340"/>
              </a:buClr>
              <a:buSzPts val="2200"/>
              <a:buChar char="■"/>
              <a:defRPr sz="2200">
                <a:solidFill>
                  <a:srgbClr val="0C2340"/>
                </a:solidFill>
              </a:defRPr>
            </a:lvl3pPr>
            <a:lvl4pPr indent="-3619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C2340"/>
              </a:buClr>
              <a:buSzPts val="2100"/>
              <a:buChar char="●"/>
              <a:defRPr sz="2100">
                <a:solidFill>
                  <a:srgbClr val="0C2340"/>
                </a:solidFill>
              </a:defRPr>
            </a:lvl4pPr>
            <a:lvl5pPr indent="-3556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C2340"/>
              </a:buClr>
              <a:buSzPts val="2000"/>
              <a:buChar char="○"/>
              <a:defRPr sz="2000">
                <a:solidFill>
                  <a:srgbClr val="0C2340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C2340"/>
              </a:buClr>
              <a:buSzPts val="1900"/>
              <a:buChar char="■"/>
              <a:defRPr sz="1900">
                <a:solidFill>
                  <a:srgbClr val="0C2340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C2340"/>
              </a:buClr>
              <a:buSzPts val="1800"/>
              <a:buChar char="●"/>
              <a:defRPr sz="1800">
                <a:solidFill>
                  <a:srgbClr val="0C2340"/>
                </a:solidFill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C2340"/>
              </a:buClr>
              <a:buSzPts val="1700"/>
              <a:buChar char="○"/>
              <a:defRPr sz="1700">
                <a:solidFill>
                  <a:srgbClr val="0C2340"/>
                </a:solidFill>
              </a:defRPr>
            </a:lvl8pPr>
            <a:lvl9pPr indent="-3302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C2340"/>
              </a:buClr>
              <a:buSzPts val="1600"/>
              <a:buChar char="■"/>
              <a:defRPr sz="1600">
                <a:solidFill>
                  <a:srgbClr val="0C2340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goapplytexas.or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3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ractice.accuplacer.org/logi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3.xm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idx="1" type="subTitle"/>
          </p:nvPr>
        </p:nvSpPr>
        <p:spPr>
          <a:xfrm>
            <a:off x="3428013" y="83000"/>
            <a:ext cx="2105700" cy="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10">
                <a:solidFill>
                  <a:srgbClr val="202124"/>
                </a:solidFill>
                <a:latin typeface="Arial Black"/>
                <a:ea typeface="Arial Black"/>
                <a:cs typeface="Arial Black"/>
                <a:sym typeface="Arial Black"/>
              </a:rPr>
              <a:t>November 14, 2023</a:t>
            </a:r>
            <a:endParaRPr sz="1410">
              <a:solidFill>
                <a:srgbClr val="20212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11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921" y="181084"/>
            <a:ext cx="1803875" cy="120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0650" y="52375"/>
            <a:ext cx="1235375" cy="1235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0002" y="2417248"/>
            <a:ext cx="13906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412" y="2451725"/>
            <a:ext cx="1450900" cy="14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6747" y="3525650"/>
            <a:ext cx="2552400" cy="10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1639275" y="1082225"/>
            <a:ext cx="6277200" cy="19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                </a:t>
            </a:r>
            <a:r>
              <a:rPr lang="en" sz="3400">
                <a:latin typeface="Paytone One"/>
                <a:ea typeface="Paytone One"/>
                <a:cs typeface="Paytone One"/>
                <a:sym typeface="Paytone One"/>
              </a:rPr>
              <a:t>Welcome to</a:t>
            </a:r>
            <a:r>
              <a:rPr lang="en" sz="2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rPr>
              <a:t>      </a:t>
            </a:r>
            <a:r>
              <a:rPr lang="en" sz="3400">
                <a:latin typeface="Paytone One"/>
                <a:ea typeface="Paytone One"/>
                <a:cs typeface="Paytone One"/>
                <a:sym typeface="Paytone One"/>
              </a:rPr>
              <a:t>Champion High School </a:t>
            </a:r>
            <a:endParaRPr sz="3400"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aytone One"/>
                <a:ea typeface="Paytone One"/>
                <a:cs typeface="Paytone One"/>
                <a:sym typeface="Paytone One"/>
              </a:rPr>
              <a:t>                  Dual Credit</a:t>
            </a:r>
            <a:endParaRPr sz="3400"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78250" y="3167737"/>
            <a:ext cx="1390650" cy="139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742975" y="1499900"/>
            <a:ext cx="7778400" cy="28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Patrick Hand"/>
              <a:buChar char="❏"/>
            </a:pPr>
            <a:r>
              <a:rPr lang="en" sz="25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Students can apply for any or all dual credit partners.</a:t>
            </a:r>
            <a:endParaRPr sz="25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Patrick Hand"/>
              <a:buChar char="❏"/>
            </a:pPr>
            <a:r>
              <a:rPr lang="en" sz="25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" sz="25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Vista’s application process is Apply Texas and is open now! Students should use a personal email address - NOT </a:t>
            </a:r>
            <a:r>
              <a:rPr lang="en" sz="25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their</a:t>
            </a:r>
            <a:r>
              <a:rPr lang="en" sz="25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 BISD email address.</a:t>
            </a:r>
            <a:endParaRPr sz="25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Patrick Hand"/>
              <a:buChar char="❏"/>
            </a:pPr>
            <a:r>
              <a:rPr lang="en" sz="25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Applying for dual credit does not mean that you must take the class. You will not make that decision until we pick classes in February. </a:t>
            </a:r>
            <a:endParaRPr sz="25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0000"/>
              <a:buFont typeface="Patrick Hand"/>
              <a:buChar char="❏"/>
            </a:pPr>
            <a:r>
              <a:rPr lang="en" sz="25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You must re-apply the following year if you end up not taking any dual credit classes after </a:t>
            </a:r>
            <a:r>
              <a:rPr lang="en" sz="25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completing</a:t>
            </a:r>
            <a:r>
              <a:rPr lang="en" sz="25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 the application process.</a:t>
            </a:r>
            <a:endParaRPr sz="25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677000" y="317475"/>
            <a:ext cx="751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rPr>
              <a:t>Which dual credit should I choose?</a:t>
            </a:r>
            <a:endParaRPr b="1" sz="2900">
              <a:solidFill>
                <a:schemeClr val="lt1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454025" y="4808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50">
                <a:solidFill>
                  <a:srgbClr val="FFD966"/>
                </a:solidFill>
                <a:latin typeface="Paytone One"/>
                <a:ea typeface="Paytone One"/>
                <a:cs typeface="Paytone One"/>
                <a:sym typeface="Paytone One"/>
              </a:rPr>
              <a:t>Dual Credit Facts:</a:t>
            </a:r>
            <a:endParaRPr b="1" sz="3550">
              <a:solidFill>
                <a:srgbClr val="FFD966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72" name="Google Shape;272;p42"/>
          <p:cNvSpPr txBox="1"/>
          <p:nvPr>
            <p:ph idx="1" type="body"/>
          </p:nvPr>
        </p:nvSpPr>
        <p:spPr>
          <a:xfrm>
            <a:off x="436175" y="1919075"/>
            <a:ext cx="8257800" cy="31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623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Francois One"/>
              <a:buChar char="❏"/>
            </a:pP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These are COLLEGE classes, expect rigor beyond </a:t>
            </a: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high</a:t>
            </a: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school level.</a:t>
            </a:r>
            <a:endParaRPr sz="138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1623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Francois One"/>
              <a:buChar char="❏"/>
            </a:pP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Students must have a minimum success rate in dual credit of 67.6%.</a:t>
            </a:r>
            <a:endParaRPr sz="138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1623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Francois One"/>
              <a:buChar char="❏"/>
            </a:pP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Classes will go on student’s COLLEGE transcript and will be part of their COLLEGE GPA. </a:t>
            </a:r>
            <a:endParaRPr sz="138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1623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Francois One"/>
              <a:buChar char="❏"/>
            </a:pP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Students must</a:t>
            </a:r>
            <a:r>
              <a:rPr b="1" lang="en" sz="1380" u="sng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complete the necessary steps</a:t>
            </a: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- not parents. It is imperative to remember usernames, passwords, etc. YOU ARE APPLYING TO COLLEGE.</a:t>
            </a:r>
            <a:endParaRPr sz="138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1623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Francois One"/>
              <a:buChar char="❏"/>
            </a:pP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Parents will not have </a:t>
            </a: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access</a:t>
            </a: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to academic records at the college level (FERPA). </a:t>
            </a:r>
            <a:endParaRPr sz="138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1623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Francois One"/>
              <a:buChar char="❏"/>
            </a:pP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If students choose to drop a dual credit course after the drop deadline, there will be a “W” on their COLLEGE transcript. Only 6 “Ws” allowed on a college transcript in Texas.</a:t>
            </a:r>
            <a:endParaRPr sz="138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16230" lvl="0" marL="45720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380"/>
              <a:buFont typeface="Francois One"/>
              <a:buChar char="❏"/>
            </a:pPr>
            <a:r>
              <a:rPr lang="en" sz="138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It is the student’s responsibility  to communicate with the instructor and college to drop the course on the college side.</a:t>
            </a:r>
            <a:endParaRPr sz="138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Dual Credit and CCMR	</a:t>
            </a:r>
            <a:endParaRPr>
              <a:solidFill>
                <a:schemeClr val="accent4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78" name="Google Shape;278;p43"/>
          <p:cNvSpPr txBox="1"/>
          <p:nvPr>
            <p:ph idx="1" type="body"/>
          </p:nvPr>
        </p:nvSpPr>
        <p:spPr>
          <a:xfrm>
            <a:off x="471900" y="2006850"/>
            <a:ext cx="82221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atrick Hand"/>
              <a:buChar char="●"/>
            </a:pPr>
            <a:r>
              <a:rPr lang="en" sz="19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One English or Math dual credit class satisfies CCMR requirements through ASU or Northwest Vista</a:t>
            </a:r>
            <a:endParaRPr sz="19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atrick Hand"/>
              <a:buChar char="●"/>
            </a:pPr>
            <a:r>
              <a:rPr lang="en" sz="19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Nine hours in any other dual credit course satisfies CCMR requirements</a:t>
            </a:r>
            <a:endParaRPr sz="19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9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Patrick Hand"/>
              <a:buChar char="●"/>
            </a:pPr>
            <a:r>
              <a:rPr lang="en" sz="19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Any UT OnRamps course satisfies CCMR requirements </a:t>
            </a:r>
            <a:endParaRPr sz="19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9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(UT score must be 70+ in attempted course to earn credit for CCMR)</a:t>
            </a:r>
            <a:endParaRPr sz="19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59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39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idx="1" type="body"/>
          </p:nvPr>
        </p:nvSpPr>
        <p:spPr>
          <a:xfrm>
            <a:off x="412450" y="1668025"/>
            <a:ext cx="8286300" cy="29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Students need to begin the application process by:</a:t>
            </a:r>
            <a:endParaRPr b="1" sz="2400">
              <a:solidFill>
                <a:srgbClr val="000000"/>
              </a:solidFill>
            </a:endParaRPr>
          </a:p>
          <a:p>
            <a:pPr indent="-319967" lvl="0" marL="457200" rtl="0" algn="l"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b="1" lang="en" sz="1856">
                <a:solidFill>
                  <a:srgbClr val="202124"/>
                </a:solidFill>
              </a:rPr>
              <a:t>Joining the Google Classrooms for NVC &amp; ASU</a:t>
            </a:r>
            <a:endParaRPr b="1" sz="1856">
              <a:solidFill>
                <a:srgbClr val="202124"/>
              </a:solidFill>
            </a:endParaRPr>
          </a:p>
          <a:p>
            <a:pPr indent="-319967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b="1" lang="en" sz="1856">
                <a:solidFill>
                  <a:srgbClr val="202124"/>
                </a:solidFill>
              </a:rPr>
              <a:t>NVC: ao3pagu</a:t>
            </a:r>
            <a:endParaRPr b="1" sz="1856">
              <a:solidFill>
                <a:srgbClr val="202124"/>
              </a:solidFill>
            </a:endParaRPr>
          </a:p>
          <a:p>
            <a:pPr indent="-319967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b="1" lang="en" sz="1856">
                <a:solidFill>
                  <a:srgbClr val="202124"/>
                </a:solidFill>
              </a:rPr>
              <a:t>ASU: </a:t>
            </a:r>
            <a:r>
              <a:rPr b="1" lang="en" sz="1750">
                <a:solidFill>
                  <a:srgbClr val="000000"/>
                </a:solidFill>
                <a:highlight>
                  <a:srgbClr val="FFFFFF"/>
                </a:highlight>
              </a:rPr>
              <a:t>esxx44k</a:t>
            </a:r>
            <a:endParaRPr b="1" sz="1956">
              <a:solidFill>
                <a:srgbClr val="000000"/>
              </a:solidFill>
            </a:endParaRPr>
          </a:p>
          <a:p>
            <a:pPr indent="-319967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b="1" lang="en" sz="1856">
                <a:solidFill>
                  <a:srgbClr val="202124"/>
                </a:solidFill>
              </a:rPr>
              <a:t>Read the DC Handbook</a:t>
            </a:r>
            <a:endParaRPr b="1" sz="1856">
              <a:solidFill>
                <a:srgbClr val="202124"/>
              </a:solidFill>
            </a:endParaRPr>
          </a:p>
          <a:p>
            <a:pPr indent="-319967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b="1" lang="en" sz="1856">
                <a:solidFill>
                  <a:srgbClr val="202124"/>
                </a:solidFill>
              </a:rPr>
              <a:t>Apply to Northwest Vista College through </a:t>
            </a:r>
            <a:r>
              <a:rPr b="1" lang="en" sz="1856" u="sng">
                <a:solidFill>
                  <a:srgbClr val="20212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www.goapplytexas.org</a:t>
            </a:r>
            <a:r>
              <a:rPr b="1" lang="en" sz="1856">
                <a:solidFill>
                  <a:srgbClr val="202124"/>
                </a:solidFill>
              </a:rPr>
              <a:t> </a:t>
            </a:r>
            <a:r>
              <a:rPr b="1" i="1" lang="en" sz="1856">
                <a:solidFill>
                  <a:srgbClr val="202124"/>
                </a:solidFill>
              </a:rPr>
              <a:t>(reminder use a personal email address - NOT BISD email address.)</a:t>
            </a:r>
            <a:endParaRPr b="1" i="1" sz="1856">
              <a:solidFill>
                <a:srgbClr val="202124"/>
              </a:solidFill>
            </a:endParaRPr>
          </a:p>
          <a:p>
            <a:pPr indent="-319967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b="1" lang="en" sz="1856">
                <a:solidFill>
                  <a:srgbClr val="202124"/>
                </a:solidFill>
              </a:rPr>
              <a:t>Select dual credit classes during course selection.</a:t>
            </a:r>
            <a:endParaRPr b="1" sz="1856">
              <a:solidFill>
                <a:srgbClr val="202124"/>
              </a:solidFill>
            </a:endParaRPr>
          </a:p>
          <a:p>
            <a:pPr indent="-319967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b="1" lang="en" sz="1856">
                <a:solidFill>
                  <a:srgbClr val="202124"/>
                </a:solidFill>
              </a:rPr>
              <a:t>Tarleton and UT OnRamps require no application. Simply sign up during course selection. </a:t>
            </a:r>
            <a:endParaRPr b="1" sz="1856">
              <a:solidFill>
                <a:srgbClr val="202124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56">
              <a:solidFill>
                <a:srgbClr val="202124"/>
              </a:solidFill>
            </a:endParaRPr>
          </a:p>
        </p:txBody>
      </p:sp>
      <p:sp>
        <p:nvSpPr>
          <p:cNvPr id="284" name="Google Shape;284;p44"/>
          <p:cNvSpPr txBox="1"/>
          <p:nvPr>
            <p:ph type="title"/>
          </p:nvPr>
        </p:nvSpPr>
        <p:spPr>
          <a:xfrm>
            <a:off x="412450" y="495450"/>
            <a:ext cx="3663600" cy="6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8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What’s next?</a:t>
            </a:r>
            <a:endParaRPr b="1" sz="3580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85" name="Google Shape;285;p44"/>
          <p:cNvSpPr txBox="1"/>
          <p:nvPr/>
        </p:nvSpPr>
        <p:spPr>
          <a:xfrm>
            <a:off x="429250" y="4714250"/>
            <a:ext cx="834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Paytone One"/>
                <a:ea typeface="Paytone One"/>
                <a:cs typeface="Paytone One"/>
                <a:sym typeface="Paytone One"/>
              </a:rPr>
              <a:t>***</a:t>
            </a:r>
            <a:r>
              <a:rPr b="1" lang="en" sz="1700">
                <a:solidFill>
                  <a:srgbClr val="FF0000"/>
                </a:solidFill>
                <a:latin typeface="Paytone One"/>
                <a:ea typeface="Paytone One"/>
                <a:cs typeface="Paytone One"/>
                <a:sym typeface="Paytone One"/>
              </a:rPr>
              <a:t>ALL STUDENTS MUST JOIN THE DUAL CREDIT GOOGLE CLASSROOM</a:t>
            </a:r>
            <a:endParaRPr b="1" sz="1700">
              <a:solidFill>
                <a:srgbClr val="FF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idx="1" type="subTitle"/>
          </p:nvPr>
        </p:nvSpPr>
        <p:spPr>
          <a:xfrm>
            <a:off x="173650" y="2804875"/>
            <a:ext cx="8183700" cy="21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300"/>
              <a:buFont typeface="Patrick Hand"/>
              <a:buChar char="❏"/>
            </a:pPr>
            <a:r>
              <a:rPr lang="en" sz="23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Many of these deadlines are the college’s deadlines and we are </a:t>
            </a:r>
            <a:r>
              <a:rPr lang="en" sz="23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unable</a:t>
            </a:r>
            <a:r>
              <a:rPr lang="en" sz="23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 to extended deadlines for extenuating circumstances. </a:t>
            </a:r>
            <a:endParaRPr sz="23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300"/>
              <a:buFont typeface="Patrick Hand"/>
              <a:buChar char="❏"/>
            </a:pPr>
            <a:r>
              <a:rPr lang="en" sz="23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Students</a:t>
            </a:r>
            <a:r>
              <a:rPr lang="en" sz="23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 are applying to and enrolling in college.</a:t>
            </a:r>
            <a:endParaRPr sz="23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91" name="Google Shape;291;p45"/>
          <p:cNvSpPr txBox="1"/>
          <p:nvPr/>
        </p:nvSpPr>
        <p:spPr>
          <a:xfrm>
            <a:off x="2427400" y="183175"/>
            <a:ext cx="3763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latin typeface="Francois One"/>
                <a:ea typeface="Francois One"/>
                <a:cs typeface="Francois One"/>
                <a:sym typeface="Francois One"/>
              </a:rPr>
              <a:t>Hard </a:t>
            </a:r>
            <a:endParaRPr sz="5700"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latin typeface="Francois One"/>
                <a:ea typeface="Francois One"/>
                <a:cs typeface="Francois One"/>
                <a:sym typeface="Francois One"/>
              </a:rPr>
              <a:t>Deadlines</a:t>
            </a:r>
            <a:endParaRPr sz="5700"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292" name="Google Shape;29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125" y="143688"/>
            <a:ext cx="2845850" cy="1707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mes Up Reality GIF by HBO Max" id="293" name="Google Shape;2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75" y="362250"/>
            <a:ext cx="2637625" cy="14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B5394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1448975" y="164825"/>
            <a:ext cx="5765700" cy="6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Important Deadlines:</a:t>
            </a:r>
            <a:endParaRPr sz="2980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99" name="Google Shape;299;p46"/>
          <p:cNvSpPr/>
          <p:nvPr/>
        </p:nvSpPr>
        <p:spPr>
          <a:xfrm>
            <a:off x="1200900" y="1139725"/>
            <a:ext cx="6742200" cy="3649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6"/>
          <p:cNvSpPr txBox="1"/>
          <p:nvPr/>
        </p:nvSpPr>
        <p:spPr>
          <a:xfrm>
            <a:off x="1283850" y="1223575"/>
            <a:ext cx="6659400" cy="3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November/</a:t>
            </a:r>
            <a:r>
              <a:rPr b="1"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Apply Texas Application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February 15, 2024  </a:t>
            </a: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Apply Texas Application (Northwest Vista)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April 12                     </a:t>
            </a: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Deadline to complete ACES modules,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Dual Credit Student Orientation,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and/or TSI Prep at: </a:t>
            </a:r>
            <a:r>
              <a:rPr lang="en" sz="15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https://practice.accuplacer.org/login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Ongoing         </a:t>
            </a:r>
            <a:r>
              <a:rPr b="1"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TSI Assessment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February	</a:t>
            </a: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           Select dual credit classes during course selection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May 17, 2024</a:t>
            </a:r>
            <a:r>
              <a:rPr b="1"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         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Deadline for Northwest Vista College to receive initial ACT, SAT,  or TSI test results </a:t>
            </a:r>
            <a:endParaRPr b="1"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11700" y="295750"/>
            <a:ext cx="8520600" cy="6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50">
                <a:latin typeface="Paytone One"/>
                <a:ea typeface="Paytone One"/>
                <a:cs typeface="Paytone One"/>
                <a:sym typeface="Paytone One"/>
              </a:rPr>
              <a:t>AP vs Dual Credit</a:t>
            </a:r>
            <a:endParaRPr sz="3550"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471900" y="1152475"/>
            <a:ext cx="3999900" cy="34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4"/>
                </a:solidFill>
                <a:latin typeface="Francois One"/>
                <a:ea typeface="Francois One"/>
                <a:cs typeface="Francois One"/>
                <a:sym typeface="Francois One"/>
              </a:rPr>
              <a:t>Advanced Placement (AP)</a:t>
            </a:r>
            <a:endParaRPr sz="2200" u="sng">
              <a:solidFill>
                <a:schemeClr val="accent4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Francois One"/>
              <a:buChar char="❏"/>
            </a:pPr>
            <a:r>
              <a:rPr lang="en" sz="22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Open enrollment</a:t>
            </a:r>
            <a:endParaRPr sz="22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Francois One"/>
              <a:buChar char="❏"/>
            </a:pPr>
            <a:r>
              <a:rPr lang="en" sz="22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Take the AP exam ($100)</a:t>
            </a:r>
            <a:endParaRPr sz="22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Francois One"/>
              <a:buChar char="❏"/>
            </a:pPr>
            <a:r>
              <a:rPr lang="en" sz="22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Score 3 or higher to earn college credit</a:t>
            </a:r>
            <a:endParaRPr sz="22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Francois One"/>
              <a:buChar char="❏"/>
            </a:pPr>
            <a:r>
              <a:rPr lang="en" sz="22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Check college website to see how the credit would be awarded</a:t>
            </a:r>
            <a:endParaRPr sz="22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477357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Dual Credit</a:t>
            </a:r>
            <a:r>
              <a:rPr lang="en" sz="2200" u="sng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:</a:t>
            </a:r>
            <a:endParaRPr sz="2200" u="sng"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5782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Francois One"/>
              <a:buChar char="❏"/>
            </a:pPr>
            <a:r>
              <a:rPr lang="en" sz="22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Must meet testing requirements/ have the scores for Northwest Vista and ASU</a:t>
            </a:r>
            <a:endParaRPr sz="22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Francois One"/>
              <a:buChar char="❏"/>
            </a:pPr>
            <a:r>
              <a:rPr lang="en" sz="22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Some classes are FREE</a:t>
            </a:r>
            <a:endParaRPr sz="22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Francois One"/>
              <a:buChar char="❏"/>
            </a:pPr>
            <a:r>
              <a:rPr lang="en" sz="22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If you pass, you get credit (check with college)</a:t>
            </a:r>
            <a:endParaRPr sz="22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Francois One"/>
              <a:buChar char="❏"/>
            </a:pPr>
            <a:r>
              <a:rPr lang="en" sz="22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4 schools that BISD partners with (NVC, ASU, UT OnRamps, Tarleton Today)</a:t>
            </a:r>
            <a:endParaRPr sz="22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1245425" y="4743300"/>
            <a:ext cx="55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Carry the same weight in GPA. (1.1 Multiplier)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idx="4294967295" type="title"/>
          </p:nvPr>
        </p:nvSpPr>
        <p:spPr>
          <a:xfrm>
            <a:off x="167875" y="706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Institution Comparison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15" name="Google Shape;215;p34"/>
          <p:cNvGraphicFramePr/>
          <p:nvPr/>
        </p:nvGraphicFramePr>
        <p:xfrm>
          <a:off x="250200" y="6385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{7DA7198D-E2CC-4AF1-A305-5C79AB01E596}</a:tableStyleId>
              </a:tblPr>
              <a:tblGrid>
                <a:gridCol w="1094875"/>
                <a:gridCol w="1455950"/>
                <a:gridCol w="1716175"/>
                <a:gridCol w="1511350"/>
                <a:gridCol w="1455250"/>
              </a:tblGrid>
              <a:tr h="43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Alamo Colleges</a:t>
                      </a:r>
                      <a:endParaRPr b="1" sz="1100"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Dual Credit</a:t>
                      </a:r>
                      <a:endParaRPr b="1" sz="1100"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Angelo State Univ.</a:t>
                      </a:r>
                      <a:endParaRPr b="1" sz="1100"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Dual Credit</a:t>
                      </a:r>
                      <a:endParaRPr b="1" sz="1100"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UT On-Ramps</a:t>
                      </a:r>
                      <a:endParaRPr b="1" sz="1100"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Dual Enrollment</a:t>
                      </a:r>
                      <a:endParaRPr b="1" sz="1100"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Tarleton Today</a:t>
                      </a:r>
                      <a:endParaRPr b="1" sz="1100"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Dual Enrollment</a:t>
                      </a:r>
                      <a:endParaRPr b="1" sz="1100"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080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Mode</a:t>
                      </a:r>
                      <a:endParaRPr b="1"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Students take courses from BISD credentialed instructors at BHS/CHS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Students take courses from BISD credentialed instructors at BHS/CHS or ASU instructors through an online platform.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Students take a class with a BISD teacher and complete various assignments online to UT. 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Students take a class with a BISD teacher and complete various assignments online to Tarleton 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4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</a:t>
                      </a:r>
                      <a:endParaRPr b="1"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Free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Some courses require the purchase of resources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$50</a:t>
                      </a: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per credit hour Some courses require the purchase of resources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$149</a:t>
                      </a: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per course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Resources included in fee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$149</a:t>
                      </a: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per course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Resources included in fee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1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Advantages</a:t>
                      </a:r>
                      <a:endParaRPr b="1"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Students have the opportunity to earn up to 33 hrs free of charge.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Courses taught by BISD staff who are adjuncts for NVC or SAC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42 hrs of Core Complete. 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 year university.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Online courses taught by ASU staff.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Face-to-face courses taught by BISD adjuncts. 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 year university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Students not earning credit stay in class and are exposed to UT curriculum.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Increases access to UT-core courses at 75% off the cost for the same course taken on campus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 year university.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Students not earning credit stay in class and are exposed to Tarleton Univ.  curriculum.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Increases access to Tarleton Univ. core courses at 75% off the cost for the same course taken on campus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aytone One"/>
                <a:ea typeface="Paytone One"/>
                <a:cs typeface="Paytone One"/>
                <a:sym typeface="Paytone One"/>
              </a:rPr>
              <a:t>Qualifying Test Scores</a:t>
            </a:r>
            <a:endParaRPr sz="3500"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67325" y="1820575"/>
            <a:ext cx="8950800" cy="29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You can qualify for Dual Credit by any of the following tests and earning the required score. </a:t>
            </a:r>
            <a:endParaRPr sz="210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Qualifying tests for NVC AND ASU:</a:t>
            </a:r>
            <a:endParaRPr b="1" sz="2100" u="sng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41947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Francois One"/>
              <a:buChar char="●"/>
            </a:pPr>
            <a:r>
              <a:rPr b="1" lang="en" sz="2100">
                <a:solidFill>
                  <a:schemeClr val="accent3"/>
                </a:solidFill>
                <a:latin typeface="Francois One"/>
                <a:ea typeface="Francois One"/>
                <a:cs typeface="Francois One"/>
                <a:sym typeface="Francois One"/>
              </a:rPr>
              <a:t>SAT (480/530)- </a:t>
            </a:r>
            <a:r>
              <a:rPr lang="en" sz="2100">
                <a:solidFill>
                  <a:schemeClr val="accent3"/>
                </a:solidFill>
                <a:latin typeface="Francois One"/>
                <a:ea typeface="Francois One"/>
                <a:cs typeface="Francois One"/>
                <a:sym typeface="Francois One"/>
              </a:rPr>
              <a:t>you must send these scores directly to NVC</a:t>
            </a:r>
            <a:endParaRPr sz="2100">
              <a:solidFill>
                <a:schemeClr val="accent3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Francois One"/>
              <a:buChar char="●"/>
            </a:pPr>
            <a:r>
              <a:rPr b="1" lang="en" sz="2100">
                <a:solidFill>
                  <a:schemeClr val="accent5"/>
                </a:solidFill>
                <a:latin typeface="Francois One"/>
                <a:ea typeface="Francois One"/>
                <a:cs typeface="Francois One"/>
                <a:sym typeface="Francois One"/>
              </a:rPr>
              <a:t>ACT (23)- </a:t>
            </a:r>
            <a:r>
              <a:rPr lang="en" sz="2100">
                <a:solidFill>
                  <a:schemeClr val="accent5"/>
                </a:solidFill>
                <a:latin typeface="Francois One"/>
                <a:ea typeface="Francois One"/>
                <a:cs typeface="Francois One"/>
                <a:sym typeface="Francois One"/>
              </a:rPr>
              <a:t>you must send these scores directly to NVC</a:t>
            </a:r>
            <a:endParaRPr sz="2100">
              <a:solidFill>
                <a:schemeClr val="accent5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Font typeface="Francois One"/>
              <a:buChar char="●"/>
            </a:pPr>
            <a:r>
              <a:rPr b="1" lang="en" sz="2100">
                <a:solidFill>
                  <a:srgbClr val="6AA84F"/>
                </a:solidFill>
                <a:latin typeface="Francois One"/>
                <a:ea typeface="Francois One"/>
                <a:cs typeface="Francois One"/>
                <a:sym typeface="Francois One"/>
              </a:rPr>
              <a:t>TSI (945/5/950)- </a:t>
            </a:r>
            <a:r>
              <a:rPr lang="en" sz="2100">
                <a:solidFill>
                  <a:srgbClr val="6AA84F"/>
                </a:solidFill>
                <a:latin typeface="Francois One"/>
                <a:ea typeface="Francois One"/>
                <a:cs typeface="Francois One"/>
                <a:sym typeface="Francois One"/>
              </a:rPr>
              <a:t>Campus counselors</a:t>
            </a:r>
            <a:r>
              <a:rPr lang="en" sz="2100">
                <a:solidFill>
                  <a:srgbClr val="6AA84F"/>
                </a:solidFill>
                <a:latin typeface="Francois One"/>
                <a:ea typeface="Francois One"/>
                <a:cs typeface="Francois One"/>
                <a:sym typeface="Francois One"/>
              </a:rPr>
              <a:t> will give the TSI test starting in </a:t>
            </a:r>
            <a:r>
              <a:rPr lang="en" sz="2100">
                <a:solidFill>
                  <a:srgbClr val="6AA84F"/>
                </a:solidFill>
                <a:latin typeface="Francois One"/>
                <a:ea typeface="Francois One"/>
                <a:cs typeface="Francois One"/>
                <a:sym typeface="Francois One"/>
              </a:rPr>
              <a:t>January. Students will be notified of upcoming dates. Currently being offered on Saturdays. See link in Dr. Hinojosa’s weekly newsletter. </a:t>
            </a:r>
            <a:endParaRPr sz="2100">
              <a:solidFill>
                <a:srgbClr val="6AA84F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490250" y="256325"/>
            <a:ext cx="8253900" cy="8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>
                <a:latin typeface="Paytone One"/>
                <a:ea typeface="Paytone One"/>
                <a:cs typeface="Paytone One"/>
                <a:sym typeface="Paytone One"/>
              </a:rPr>
              <a:t>Alamo Colleges Dual Credit </a:t>
            </a:r>
            <a:endParaRPr sz="3680"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214625" y="1065700"/>
            <a:ext cx="87255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100"/>
              <a:buFont typeface="Patrick Hand"/>
              <a:buChar char="❏"/>
            </a:pPr>
            <a:r>
              <a:rPr lang="en" sz="21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Taught by a high school teacher that is credentialed through Vista</a:t>
            </a:r>
            <a:endParaRPr sz="21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100"/>
              <a:buFont typeface="Patrick Hand"/>
              <a:buChar char="❏"/>
            </a:pPr>
            <a:r>
              <a:rPr lang="en" sz="21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Free to BISD students</a:t>
            </a:r>
            <a:endParaRPr sz="21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100"/>
              <a:buFont typeface="Patrick Hand"/>
              <a:buChar char="❏"/>
            </a:pPr>
            <a:r>
              <a:rPr lang="en" sz="21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Must complete the Apply Texas </a:t>
            </a:r>
            <a:r>
              <a:rPr lang="en" sz="21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application</a:t>
            </a:r>
            <a:r>
              <a:rPr lang="en" sz="21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 and complete Vista requirements</a:t>
            </a:r>
            <a:endParaRPr sz="21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Patrick Hand"/>
              <a:buChar char="❏"/>
            </a:pPr>
            <a:r>
              <a:rPr lang="en" sz="18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Should be starting the application process this month</a:t>
            </a:r>
            <a:endParaRPr sz="18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Patrick Hand"/>
              <a:buChar char="❏"/>
            </a:pPr>
            <a:r>
              <a:rPr lang="en" sz="18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Lengthier application process, Start now! </a:t>
            </a:r>
            <a:r>
              <a:rPr lang="en" sz="1800" u="sng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FOLLOW THE PROVIDED LIST OF STEPS.</a:t>
            </a:r>
            <a:endParaRPr sz="1800" u="sng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100"/>
              <a:buFont typeface="Patrick Hand"/>
              <a:buChar char="❏"/>
            </a:pPr>
            <a:r>
              <a:rPr lang="en" sz="21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Must have qualifying scores:</a:t>
            </a:r>
            <a:endParaRPr sz="21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100"/>
              <a:buFont typeface="Patrick Hand"/>
              <a:buChar char="❏"/>
            </a:pPr>
            <a:r>
              <a:rPr lang="en" sz="21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TSI </a:t>
            </a:r>
            <a:r>
              <a:rPr lang="en" sz="16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(test on campus for $15)</a:t>
            </a:r>
            <a:endParaRPr sz="16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100"/>
              <a:buFont typeface="Patrick Hand"/>
              <a:buChar char="❏"/>
            </a:pPr>
            <a:r>
              <a:rPr lang="en" sz="21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SAT/ACT </a:t>
            </a:r>
            <a:endParaRPr sz="21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100"/>
              <a:buFont typeface="Patrick Hand"/>
              <a:buChar char="❏"/>
            </a:pPr>
            <a:r>
              <a:rPr lang="en" sz="21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BISD currently offers 11 courses (subject to change) List in the Handbook.</a:t>
            </a:r>
            <a:endParaRPr sz="21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284150" y="50425"/>
            <a:ext cx="8183700" cy="7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ASU Dual Credit:</a:t>
            </a:r>
            <a:endParaRPr sz="39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284150" y="1380850"/>
            <a:ext cx="8466600" cy="3171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Patrick Hand"/>
              <a:buChar char="○"/>
            </a:pPr>
            <a:r>
              <a:rPr lang="en" sz="20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In</a:t>
            </a: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 person instructors credentialed through ASU for some courses.</a:t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200"/>
              <a:buFont typeface="Patrick Hand"/>
              <a:buChar char="○"/>
            </a:pP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Online courses available</a:t>
            </a: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 with ASU instructors facilitated by CHS teacher.</a:t>
            </a: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200"/>
              <a:buFont typeface="Patrick Hand"/>
              <a:buChar char="○"/>
            </a:pP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$150 per semester course (3 credit hours) plus cost of textbooks for some classes. </a:t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200"/>
              <a:buFont typeface="Patrick Hand"/>
              <a:buChar char="○"/>
            </a:pP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TSI Testing Requirements for all English &amp; Math Courses</a:t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200"/>
              <a:buFont typeface="Patrick Hand"/>
              <a:buChar char="○"/>
            </a:pP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Fall, Spring, &amp; Summer courses available</a:t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200"/>
              <a:buFont typeface="Patrick Hand"/>
              <a:buChar char="○"/>
            </a:pP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Great support-access to academic advisors and 24/7 tutoring services.</a:t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200"/>
              <a:buFont typeface="Patrick Hand"/>
              <a:buChar char="○"/>
            </a:pP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Students that qualify for free/reduced lunch can take courses at no cost</a:t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Francois One"/>
                <a:ea typeface="Francois One"/>
                <a:cs typeface="Francois One"/>
                <a:sym typeface="Francois One"/>
              </a:rPr>
              <a:t>*All ASU dual credit information and deadlines will be posted in the Dual Credit Google Classroom</a:t>
            </a:r>
            <a:r>
              <a:rPr lang="en">
                <a:solidFill>
                  <a:srgbClr val="202124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endParaRPr>
              <a:solidFill>
                <a:srgbClr val="20212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4675" y="83525"/>
            <a:ext cx="1197550" cy="11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611950" y="75650"/>
            <a:ext cx="8183700" cy="7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ASU Application Process</a:t>
            </a:r>
            <a:endParaRPr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41" name="Google Shape;241;p38"/>
          <p:cNvSpPr txBox="1"/>
          <p:nvPr/>
        </p:nvSpPr>
        <p:spPr>
          <a:xfrm>
            <a:off x="452675" y="792075"/>
            <a:ext cx="7816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Patrick Hand"/>
              <a:buAutoNum type="arabicPeriod"/>
            </a:pPr>
            <a:r>
              <a:rPr lang="en" sz="20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Join ASU Dual Credit Classroom</a:t>
            </a:r>
            <a:endParaRPr sz="20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Patrick Hand"/>
              <a:buAutoNum type="arabicPeriod"/>
            </a:pPr>
            <a:r>
              <a:rPr lang="en" sz="20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Apply for dual credit. Link can be found in dual credit classroom. </a:t>
            </a:r>
            <a:endParaRPr sz="20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Patrick Hand"/>
              <a:buAutoNum type="arabicPeriod"/>
            </a:pPr>
            <a:r>
              <a:rPr lang="en" sz="20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Submit a Dual Credit Agreement Form Signed by Parents sent via email after application has been accepted.</a:t>
            </a:r>
            <a:endParaRPr sz="20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Patrick Hand"/>
              <a:buAutoNum type="arabicPeriod"/>
            </a:pPr>
            <a:r>
              <a:rPr lang="en" sz="20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Submit Transcripts (counselors can do this).</a:t>
            </a:r>
            <a:endParaRPr sz="20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Patrick Hand"/>
              <a:buAutoNum type="arabicPeriod"/>
            </a:pPr>
            <a:r>
              <a:rPr lang="en" sz="20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Submit Qualifying Test Scores.</a:t>
            </a:r>
            <a:endParaRPr sz="20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Patrick Hand"/>
              <a:buAutoNum type="arabicPeriod"/>
            </a:pPr>
            <a:r>
              <a:rPr lang="en" sz="20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Choose courses during course selection period.</a:t>
            </a:r>
            <a:endParaRPr sz="20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2592100" y="3152625"/>
            <a:ext cx="4223400" cy="1770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D9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</a:t>
            </a:r>
            <a:r>
              <a:rPr b="1" lang="en" sz="1900" u="sng">
                <a:solidFill>
                  <a:srgbClr val="FFD9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ASU General Requirements:</a:t>
            </a:r>
            <a:endParaRPr b="1" sz="1900" u="sng">
              <a:solidFill>
                <a:srgbClr val="FFD9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</a:t>
            </a:r>
            <a:r>
              <a:rPr lang="en" sz="1900">
                <a:solidFill>
                  <a:srgbClr val="FFD9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~At least a 3.0 GPA (80s and above)</a:t>
            </a:r>
            <a:endParaRPr sz="1900">
              <a:solidFill>
                <a:srgbClr val="FFD9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~Top 50% of graduating class</a:t>
            </a:r>
            <a:endParaRPr sz="1900">
              <a:solidFill>
                <a:srgbClr val="FFD9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~Rising Junior or Counselor Waiver</a:t>
            </a:r>
            <a:endParaRPr sz="1900">
              <a:solidFill>
                <a:srgbClr val="FFD9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D9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7644950" y="3093500"/>
            <a:ext cx="15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/>
          <p:nvPr/>
        </p:nvSpPr>
        <p:spPr>
          <a:xfrm>
            <a:off x="4176375" y="1930300"/>
            <a:ext cx="1654800" cy="25023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9"/>
          <p:cNvSpPr/>
          <p:nvPr/>
        </p:nvSpPr>
        <p:spPr>
          <a:xfrm>
            <a:off x="2471050" y="1907200"/>
            <a:ext cx="1621800" cy="25485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ytone One"/>
                <a:ea typeface="Paytone One"/>
                <a:cs typeface="Paytone One"/>
                <a:sym typeface="Paytone One"/>
              </a:rPr>
              <a:t>                </a:t>
            </a:r>
            <a:r>
              <a:rPr lang="en">
                <a:latin typeface="Paytone One"/>
                <a:ea typeface="Paytone One"/>
                <a:cs typeface="Paytone One"/>
                <a:sym typeface="Paytone One"/>
              </a:rPr>
              <a:t>CHS TSI TESTING DATES</a:t>
            </a:r>
            <a:endParaRPr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51" name="Google Shape;251;p39"/>
          <p:cNvSpPr txBox="1"/>
          <p:nvPr>
            <p:ph idx="1" type="body"/>
          </p:nvPr>
        </p:nvSpPr>
        <p:spPr>
          <a:xfrm>
            <a:off x="2471050" y="1907200"/>
            <a:ext cx="8222100" cy="27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Saturday Test Dates:</a:t>
            </a:r>
            <a:r>
              <a:rPr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</a:t>
            </a:r>
            <a:r>
              <a:rPr b="1"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School Day Test Dates:</a:t>
            </a:r>
            <a:endParaRPr b="1" sz="149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November 11th	       January 19th</a:t>
            </a:r>
            <a:endParaRPr sz="149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December 19th	       January 22nd</a:t>
            </a:r>
            <a:endParaRPr sz="149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January 27th		       February 27th</a:t>
            </a:r>
            <a:endParaRPr sz="149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February 10th	       February 28th</a:t>
            </a:r>
            <a:endParaRPr sz="149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March 2nd		       March: TBD</a:t>
            </a:r>
            <a:endParaRPr sz="149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April 13th</a:t>
            </a:r>
            <a:endParaRPr sz="149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9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May 4th</a:t>
            </a:r>
            <a:endParaRPr sz="149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2" name="Google Shape;252;p39"/>
          <p:cNvSpPr txBox="1"/>
          <p:nvPr/>
        </p:nvSpPr>
        <p:spPr>
          <a:xfrm>
            <a:off x="1084975" y="2571750"/>
            <a:ext cx="46500" cy="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714275" y="2519450"/>
            <a:ext cx="1509300" cy="105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Sign up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using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QR code at school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9"/>
          <p:cNvSpPr/>
          <p:nvPr/>
        </p:nvSpPr>
        <p:spPr>
          <a:xfrm>
            <a:off x="6063000" y="2519450"/>
            <a:ext cx="1469400" cy="999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Sign up in counselor office starting on Dec. 11th.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>
            <p:ph type="title"/>
          </p:nvPr>
        </p:nvSpPr>
        <p:spPr>
          <a:xfrm>
            <a:off x="269500" y="61075"/>
            <a:ext cx="8183700" cy="7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ytone One"/>
                <a:ea typeface="Paytone One"/>
                <a:cs typeface="Paytone One"/>
                <a:sym typeface="Paytone One"/>
              </a:rPr>
              <a:t>UT OnRamps</a:t>
            </a:r>
            <a:endParaRPr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60" name="Google Shape;260;p40"/>
          <p:cNvSpPr txBox="1"/>
          <p:nvPr/>
        </p:nvSpPr>
        <p:spPr>
          <a:xfrm>
            <a:off x="747900" y="1080275"/>
            <a:ext cx="83961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Dual enrollment  option through University of Texas at Austin</a:t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Exclusive to Juniors:</a:t>
            </a:r>
            <a:endParaRPr sz="22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900"/>
              <a:buFont typeface="Patrick Hand"/>
              <a:buChar char="●"/>
            </a:pPr>
            <a:r>
              <a:rPr lang="en" sz="19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Student can choose whether or not to accept final grade for college credit.</a:t>
            </a:r>
            <a:endParaRPr sz="19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900"/>
              <a:buFont typeface="Patrick Hand"/>
              <a:buChar char="●"/>
            </a:pPr>
            <a:r>
              <a:rPr lang="en" sz="19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On Campus Instructor partnered with UT Professor.</a:t>
            </a:r>
            <a:endParaRPr sz="19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900"/>
              <a:buFont typeface="Patrick Hand"/>
              <a:buChar char="●"/>
            </a:pPr>
            <a:r>
              <a:rPr lang="en" sz="19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No qualifying scores or application process.</a:t>
            </a:r>
            <a:endParaRPr sz="19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900"/>
              <a:buFont typeface="Patrick Hand"/>
              <a:buChar char="●"/>
            </a:pPr>
            <a:r>
              <a:rPr lang="en" sz="19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$150/3 hour course (scholarships available for students who meet criteria)</a:t>
            </a:r>
            <a:endParaRPr sz="19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900"/>
              <a:buFont typeface="Patrick Hand"/>
              <a:buChar char="○"/>
            </a:pPr>
            <a:r>
              <a:rPr lang="en" sz="19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English 3 and US History-$300 (6 hours credits earned)</a:t>
            </a:r>
            <a:endParaRPr sz="19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900"/>
              <a:buFont typeface="Patrick Hand"/>
              <a:buChar char="○"/>
            </a:pPr>
            <a:r>
              <a:rPr lang="en" sz="190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PreCal, Physics, College Algebra-$150 (3 hours credits earned)</a:t>
            </a:r>
            <a:endParaRPr sz="19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966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onso template">
  <a:themeElements>
    <a:clrScheme name="Custom 347">
      <a:dk1>
        <a:srgbClr val="410433"/>
      </a:dk1>
      <a:lt1>
        <a:srgbClr val="FFFFFF"/>
      </a:lt1>
      <a:dk2>
        <a:srgbClr val="9C9194"/>
      </a:dk2>
      <a:lt2>
        <a:srgbClr val="EBE7E4"/>
      </a:lt2>
      <a:accent1>
        <a:srgbClr val="77063F"/>
      </a:accent1>
      <a:accent2>
        <a:srgbClr val="AC0C5C"/>
      </a:accent2>
      <a:accent3>
        <a:srgbClr val="C7284F"/>
      </a:accent3>
      <a:accent4>
        <a:srgbClr val="FF7154"/>
      </a:accent4>
      <a:accent5>
        <a:srgbClr val="FF963C"/>
      </a:accent5>
      <a:accent6>
        <a:srgbClr val="FAC12B"/>
      </a:accent6>
      <a:hlink>
        <a:srgbClr val="77063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